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41" r:id="rId2"/>
    <p:sldId id="301" r:id="rId3"/>
    <p:sldId id="297" r:id="rId4"/>
    <p:sldId id="302" r:id="rId5"/>
    <p:sldId id="303" r:id="rId6"/>
    <p:sldId id="304" r:id="rId7"/>
    <p:sldId id="300" r:id="rId8"/>
    <p:sldId id="305" r:id="rId9"/>
    <p:sldId id="309" r:id="rId10"/>
    <p:sldId id="310" r:id="rId11"/>
    <p:sldId id="311" r:id="rId12"/>
    <p:sldId id="315" r:id="rId13"/>
    <p:sldId id="312" r:id="rId14"/>
    <p:sldId id="316" r:id="rId15"/>
    <p:sldId id="313" r:id="rId16"/>
    <p:sldId id="314" r:id="rId17"/>
    <p:sldId id="317" r:id="rId18"/>
    <p:sldId id="319" r:id="rId19"/>
    <p:sldId id="318" r:id="rId20"/>
    <p:sldId id="329" r:id="rId21"/>
    <p:sldId id="331" r:id="rId22"/>
    <p:sldId id="334" r:id="rId23"/>
    <p:sldId id="335" r:id="rId24"/>
    <p:sldId id="337" r:id="rId25"/>
    <p:sldId id="340" r:id="rId26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0482" autoAdjust="0"/>
  </p:normalViewPr>
  <p:slideViewPr>
    <p:cSldViewPr snapToGrid="0" showGuides="1">
      <p:cViewPr varScale="1">
        <p:scale>
          <a:sx n="111" d="100"/>
          <a:sy n="111" d="100"/>
        </p:scale>
        <p:origin x="120" y="216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89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&lt;description&gt;</a:t>
            </a:r>
          </a:p>
          <a:p>
            <a:r>
              <a:rPr kumimoji="1" lang="ja-JP" altLang="en-US" dirty="0" smtClean="0"/>
              <a:t>避難種類：全災害時施設名称：アスピカホール国高 駐車場施設環境：屋外住所：押田二丁目１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１５</a:t>
            </a:r>
            <a:endParaRPr kumimoji="1" lang="en-US" altLang="ja-JP" dirty="0" smtClean="0"/>
          </a:p>
          <a:p>
            <a:r>
              <a:rPr kumimoji="1" lang="en-US" altLang="ja-JP" dirty="0" smtClean="0"/>
              <a:t>&lt;/description&gt;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303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凡例画像の元ファイルは、この図の裏側</a:t>
            </a:r>
            <a:r>
              <a:rPr kumimoji="1" lang="ja-JP" altLang="en-US" smtClean="0"/>
              <a:t>においている</a:t>
            </a:r>
            <a:r>
              <a:rPr kumimoji="1" lang="ja-JP" altLang="en-US" dirty="0" smtClean="0"/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34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ty.echizen.lg.jp/office/010/021/open-data-echize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esiumjs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/>
          <p:cNvSpPr txBox="1"/>
          <p:nvPr/>
        </p:nvSpPr>
        <p:spPr>
          <a:xfrm>
            <a:off x="207664" y="4767580"/>
            <a:ext cx="844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使用データ：越前市オープンデータ</a:t>
            </a:r>
            <a:r>
              <a:rPr lang="ja-JP" altLang="en-US" sz="1600" b="1" dirty="0"/>
              <a:t>　</a:t>
            </a:r>
            <a:endParaRPr lang="en-US" altLang="ja-JP" sz="1600" b="1" dirty="0" smtClean="0"/>
          </a:p>
          <a:p>
            <a:r>
              <a:rPr lang="ja-JP" altLang="en-US" sz="1600" b="1" dirty="0"/>
              <a:t>越前市防災</a:t>
            </a:r>
            <a:r>
              <a:rPr lang="ja-JP" altLang="en-US" sz="1600" b="1" dirty="0" smtClean="0"/>
              <a:t>安全課</a:t>
            </a:r>
            <a:r>
              <a:rPr lang="ja-JP" altLang="en-US" sz="1600" dirty="0" smtClean="0"/>
              <a:t>　</a:t>
            </a:r>
            <a:r>
              <a:rPr lang="ja-JP" altLang="en-US" sz="1600" b="1" dirty="0" smtClean="0"/>
              <a:t>一次避難場所（風水害）、浸水想定区域（風水害）のデータを加工し、利用。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(</a:t>
            </a:r>
            <a:r>
              <a:rPr lang="en-GB" altLang="ja-JP" sz="1600" b="1" dirty="0" smtClean="0">
                <a:hlinkClick r:id="rId2"/>
              </a:rPr>
              <a:t>http</a:t>
            </a:r>
            <a:r>
              <a:rPr lang="en-GB" altLang="ja-JP" sz="1600" b="1" dirty="0">
                <a:hlinkClick r:id="rId2"/>
              </a:rPr>
              <a:t>://</a:t>
            </a:r>
            <a:r>
              <a:rPr lang="en-GB" altLang="ja-JP" sz="1600" b="1" dirty="0" smtClean="0">
                <a:hlinkClick r:id="rId2"/>
              </a:rPr>
              <a:t>www.city.echizen.lg.jp/office/010/021/open-data-echizen.html</a:t>
            </a:r>
            <a:r>
              <a:rPr lang="en-GB" altLang="ja-JP" sz="1600" b="1" dirty="0" smtClean="0"/>
              <a:t> </a:t>
            </a:r>
            <a:r>
              <a:rPr lang="en-US" altLang="ja-JP" sz="1600" b="1" dirty="0" smtClean="0"/>
              <a:t>)</a:t>
            </a:r>
            <a:endParaRPr kumimoji="1" lang="ja-JP" altLang="en-US" sz="1600" b="1" dirty="0" smtClean="0"/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0" y="2604823"/>
            <a:ext cx="9144000" cy="505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5400" b="1" dirty="0" smtClean="0">
                <a:solidFill>
                  <a:srgbClr val="0070C0"/>
                </a:solidFill>
                <a:latin typeface="+mj-ea"/>
              </a:rPr>
              <a:t>Cesium</a:t>
            </a:r>
            <a:r>
              <a:rPr lang="ja-JP" altLang="en-US" sz="5400" b="1" dirty="0" smtClean="0">
                <a:solidFill>
                  <a:srgbClr val="0070C0"/>
                </a:solidFill>
                <a:latin typeface="+mj-ea"/>
              </a:rPr>
              <a:t>入門</a:t>
            </a:r>
            <a:endParaRPr lang="ja-JP" altLang="en-US" sz="4400" b="1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1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26332" y="106892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にレイヤを追加する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26" y="2139082"/>
            <a:ext cx="4487574" cy="129396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692770" y="2046411"/>
            <a:ext cx="4382219" cy="160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dirty="0"/>
              <a:t>&lt;body&gt;</a:t>
            </a:r>
          </a:p>
          <a:p>
            <a:r>
              <a:rPr lang="en-GB" altLang="ja-JP" dirty="0"/>
              <a:t>  &lt;div id="</a:t>
            </a:r>
            <a:r>
              <a:rPr lang="en-GB" altLang="ja-JP" dirty="0" err="1"/>
              <a:t>cesiumContainer</a:t>
            </a:r>
            <a:r>
              <a:rPr lang="en-GB" altLang="ja-JP" dirty="0"/>
              <a:t>"&gt;&lt;/div&gt;</a:t>
            </a:r>
          </a:p>
          <a:p>
            <a:r>
              <a:rPr lang="en-GB" altLang="ja-JP" dirty="0"/>
              <a:t>  &lt;script&gt;</a:t>
            </a:r>
          </a:p>
          <a:p>
            <a:r>
              <a:rPr lang="en-GB" altLang="ja-JP" dirty="0"/>
              <a:t>    </a:t>
            </a:r>
            <a:r>
              <a:rPr lang="en-GB" altLang="ja-JP" dirty="0" err="1"/>
              <a:t>var</a:t>
            </a:r>
            <a:r>
              <a:rPr lang="en-GB" altLang="ja-JP" dirty="0"/>
              <a:t> viewer = new </a:t>
            </a:r>
            <a:r>
              <a:rPr lang="en-GB" altLang="ja-JP" dirty="0" err="1"/>
              <a:t>Cesium.Viewer</a:t>
            </a:r>
            <a:r>
              <a:rPr lang="en-GB" altLang="ja-JP" dirty="0"/>
              <a:t>('</a:t>
            </a:r>
            <a:r>
              <a:rPr lang="en-GB" altLang="ja-JP" dirty="0" err="1"/>
              <a:t>cesiumContainer</a:t>
            </a:r>
            <a:r>
              <a:rPr lang="en-GB" altLang="ja-JP" dirty="0"/>
              <a:t>');</a:t>
            </a:r>
          </a:p>
          <a:p>
            <a:r>
              <a:rPr lang="en-GB" altLang="ja-JP" dirty="0"/>
              <a:t>    </a:t>
            </a:r>
          </a:p>
          <a:p>
            <a:r>
              <a:rPr lang="en-GB" altLang="ja-JP" dirty="0"/>
              <a:t>  &lt;/script&gt;</a:t>
            </a:r>
          </a:p>
          <a:p>
            <a:r>
              <a:rPr lang="en-GB" altLang="ja-JP" dirty="0"/>
              <a:t>&lt;/body&gt;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17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733" y="258479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にポイントを追加する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038225" y="1327592"/>
            <a:ext cx="71247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dirty="0"/>
              <a:t> var point = viewer.entities.add({</a:t>
            </a:r>
          </a:p>
          <a:p>
            <a:r>
              <a:rPr lang="ja-JP" altLang="en-US" sz="1800" dirty="0"/>
              <a:t>        name:"福井市", //レイヤ名</a:t>
            </a:r>
          </a:p>
          <a:p>
            <a:r>
              <a:rPr lang="ja-JP" altLang="en-US" sz="1800" dirty="0"/>
              <a:t>        description:"ここは福井市です。",　//レイヤの説明</a:t>
            </a:r>
          </a:p>
          <a:p>
            <a:r>
              <a:rPr lang="ja-JP" altLang="en-US" sz="1800" dirty="0"/>
              <a:t>          position : Cesium.Cartesian3.fromDegrees(136.223554,36.061957,0), //経度,緯度,高さ</a:t>
            </a:r>
          </a:p>
          <a:p>
            <a:r>
              <a:rPr lang="ja-JP" altLang="en-US" sz="1800" dirty="0"/>
              <a:t>          point : {</a:t>
            </a:r>
          </a:p>
          <a:p>
            <a:r>
              <a:rPr lang="ja-JP" altLang="en-US" sz="1800" dirty="0"/>
              <a:t>              pixelSize : 10, //ポイントのサイズ</a:t>
            </a:r>
          </a:p>
          <a:p>
            <a:r>
              <a:rPr lang="ja-JP" altLang="en-US" sz="1800" dirty="0"/>
              <a:t>              color : Cesium.Color.BLUE //ポイントの色</a:t>
            </a:r>
          </a:p>
          <a:p>
            <a:r>
              <a:rPr lang="ja-JP" altLang="en-US" sz="1800" dirty="0"/>
              <a:t>          }</a:t>
            </a:r>
          </a:p>
          <a:p>
            <a:r>
              <a:rPr lang="ja-JP" altLang="en-US" sz="1800" dirty="0"/>
              <a:t>      });</a:t>
            </a:r>
          </a:p>
        </p:txBody>
      </p:sp>
    </p:spTree>
    <p:extLst>
      <p:ext uri="{BB962C8B-B14F-4D97-AF65-F5344CB8AC3E}">
        <p14:creationId xmlns:p14="http://schemas.microsoft.com/office/powerpoint/2010/main" val="299514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3" y="258354"/>
            <a:ext cx="6212114" cy="496969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72519" y="5366921"/>
            <a:ext cx="4689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青い円形のポイントが、</a:t>
            </a:r>
            <a:r>
              <a:rPr lang="ja-JP" altLang="en-US" sz="1600" dirty="0" smtClean="0"/>
              <a:t>福井駅</a:t>
            </a:r>
            <a:r>
              <a:rPr kumimoji="1" lang="ja-JP" altLang="en-US" sz="1600" dirty="0" smtClean="0"/>
              <a:t>周辺に追加された</a:t>
            </a:r>
            <a:r>
              <a:rPr lang="ja-JP" altLang="en-US" sz="1600" dirty="0"/>
              <a:t>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868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71450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にラインを追加する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286000" y="974613"/>
            <a:ext cx="4572000" cy="3765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/>
              <a:t> var redLine = viewer.entities.add({</a:t>
            </a:r>
          </a:p>
          <a:p>
            <a:r>
              <a:rPr lang="ja-JP" altLang="en-US" dirty="0"/>
              <a:t>      name:"九頭竜川",</a:t>
            </a:r>
          </a:p>
          <a:p>
            <a:r>
              <a:rPr lang="ja-JP" altLang="en-US" dirty="0"/>
              <a:t>      description:"ここは九頭竜川です。",　</a:t>
            </a:r>
          </a:p>
          <a:p>
            <a:r>
              <a:rPr lang="ja-JP" altLang="en-US" dirty="0"/>
              <a:t>      polyline : {</a:t>
            </a:r>
          </a:p>
          <a:p>
            <a:r>
              <a:rPr lang="ja-JP" altLang="en-US" dirty="0"/>
              <a:t>          positions : Cesium.Cartesian3.fromDegreesArrayHeights([136.137600,36.218795,0,</a:t>
            </a:r>
          </a:p>
          <a:p>
            <a:r>
              <a:rPr lang="ja-JP" altLang="en-US" dirty="0"/>
              <a:t>            136.146183,36.210070,0,</a:t>
            </a:r>
          </a:p>
          <a:p>
            <a:r>
              <a:rPr lang="ja-JP" altLang="en-US" dirty="0"/>
              <a:t>            136.147385,36.197465,0,</a:t>
            </a:r>
          </a:p>
          <a:p>
            <a:r>
              <a:rPr lang="ja-JP" altLang="en-US" dirty="0"/>
              <a:t>            136.155109,36.191923,0,</a:t>
            </a:r>
          </a:p>
          <a:p>
            <a:r>
              <a:rPr lang="ja-JP" altLang="en-US" dirty="0"/>
              <a:t>            136.157513,36.188183,0,</a:t>
            </a:r>
          </a:p>
          <a:p>
            <a:r>
              <a:rPr lang="ja-JP" altLang="en-US" dirty="0"/>
              <a:t>            136.154938,36.182364,0,</a:t>
            </a:r>
          </a:p>
          <a:p>
            <a:r>
              <a:rPr lang="ja-JP" altLang="en-US" dirty="0"/>
              <a:t>            136.146870,36.175574,0]),</a:t>
            </a:r>
          </a:p>
          <a:p>
            <a:r>
              <a:rPr lang="ja-JP" altLang="en-US" dirty="0"/>
              <a:t>          width : 5,</a:t>
            </a:r>
          </a:p>
          <a:p>
            <a:r>
              <a:rPr lang="ja-JP" altLang="en-US" dirty="0"/>
              <a:t>          material : Cesium.Color.RED,</a:t>
            </a:r>
          </a:p>
          <a:p>
            <a:r>
              <a:rPr lang="ja-JP" altLang="en-US" dirty="0"/>
              <a:t>      }</a:t>
            </a:r>
          </a:p>
          <a:p>
            <a:r>
              <a:rPr lang="ja-JP" altLang="en-US" dirty="0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204776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13665"/>
            <a:ext cx="6502400" cy="520192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372519" y="5366921"/>
            <a:ext cx="4105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九頭竜</a:t>
            </a:r>
            <a:r>
              <a:rPr kumimoji="1" lang="ja-JP" altLang="en-US" sz="1600" dirty="0" smtClean="0"/>
              <a:t>川に沿って、赤いラインが作成できた。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72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15604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にポリゴンを追加する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643062" y="620958"/>
            <a:ext cx="5857875" cy="5062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var polygon = viewer.entities.add({</a:t>
            </a:r>
          </a:p>
          <a:p>
            <a:r>
              <a:rPr lang="ja-JP" altLang="en-US" dirty="0"/>
              <a:t>    name:"福井県庁",</a:t>
            </a:r>
          </a:p>
          <a:p>
            <a:r>
              <a:rPr lang="ja-JP" altLang="en-US" dirty="0"/>
              <a:t>    description:"ここは福井県庁です。",　</a:t>
            </a:r>
          </a:p>
          <a:p>
            <a:r>
              <a:rPr lang="ja-JP" altLang="en-US" dirty="0"/>
              <a:t>    polygon : {</a:t>
            </a:r>
          </a:p>
          <a:p>
            <a:r>
              <a:rPr lang="ja-JP" altLang="en-US" dirty="0"/>
              <a:t>        hierarchy : Cesium.Cartesian3.fromDegreesArrayHeights([</a:t>
            </a:r>
          </a:p>
          <a:p>
            <a:r>
              <a:rPr lang="ja-JP" altLang="en-US" dirty="0"/>
              <a:t>          136.220266, 36.066095,0,</a:t>
            </a:r>
          </a:p>
          <a:p>
            <a:r>
              <a:rPr lang="ja-JP" altLang="en-US" dirty="0"/>
              <a:t>          136.220287, 36.063848,0,</a:t>
            </a:r>
          </a:p>
          <a:p>
            <a:r>
              <a:rPr lang="ja-JP" altLang="en-US" dirty="0"/>
              <a:t>          136.221542, 36.063857,0,</a:t>
            </a:r>
          </a:p>
          <a:p>
            <a:r>
              <a:rPr lang="ja-JP" altLang="en-US" dirty="0"/>
              <a:t>          136.222444, 36.063978,0,</a:t>
            </a:r>
          </a:p>
          <a:p>
            <a:r>
              <a:rPr lang="ja-JP" altLang="en-US" dirty="0"/>
              <a:t>          136.222529, 36.064239,0,</a:t>
            </a:r>
          </a:p>
          <a:p>
            <a:r>
              <a:rPr lang="ja-JP" altLang="en-US" dirty="0"/>
              <a:t>          136.223495, 36.064516,0,</a:t>
            </a:r>
          </a:p>
          <a:p>
            <a:r>
              <a:rPr lang="ja-JP" altLang="en-US" dirty="0"/>
              <a:t>          136.223238, 36.065704,0,</a:t>
            </a:r>
          </a:p>
          <a:p>
            <a:r>
              <a:rPr lang="ja-JP" altLang="en-US" dirty="0"/>
              <a:t>          136.223034, 36.065722,0,</a:t>
            </a:r>
          </a:p>
          <a:p>
            <a:r>
              <a:rPr lang="ja-JP" altLang="en-US" dirty="0"/>
              <a:t>          136.222948, 36.066190,0,</a:t>
            </a:r>
          </a:p>
          <a:p>
            <a:r>
              <a:rPr lang="ja-JP" altLang="en-US" dirty="0"/>
              <a:t>          136.222315, 36.066138,0,</a:t>
            </a:r>
          </a:p>
          <a:p>
            <a:r>
              <a:rPr lang="ja-JP" altLang="en-US" dirty="0"/>
              <a:t>          136.221435,36.066216,0]),</a:t>
            </a:r>
          </a:p>
          <a:p>
            <a:r>
              <a:rPr lang="ja-JP" altLang="en-US" dirty="0"/>
              <a:t>        extrudedHeight: 333.0,</a:t>
            </a:r>
          </a:p>
          <a:p>
            <a:r>
              <a:rPr lang="ja-JP" altLang="en-US" dirty="0"/>
              <a:t>        width : 5,</a:t>
            </a:r>
          </a:p>
          <a:p>
            <a:r>
              <a:rPr lang="ja-JP" altLang="en-US" dirty="0"/>
              <a:t>        material : Cesium.Color.RED.withAlpha(0.5),</a:t>
            </a:r>
          </a:p>
          <a:p>
            <a:r>
              <a:rPr lang="ja-JP" altLang="en-US" dirty="0"/>
              <a:t>        outline : true,</a:t>
            </a:r>
          </a:p>
          <a:p>
            <a:r>
              <a:rPr lang="ja-JP" altLang="en-US" dirty="0"/>
              <a:t>        outlineColor : Cesium.Color.BLACK</a:t>
            </a:r>
          </a:p>
          <a:p>
            <a:r>
              <a:rPr lang="ja-JP" altLang="en-US" dirty="0"/>
              <a:t>    }</a:t>
            </a:r>
          </a:p>
          <a:p>
            <a:r>
              <a:rPr lang="ja-JP" alt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339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3"/>
          <a:stretch/>
        </p:blipFill>
        <p:spPr>
          <a:xfrm>
            <a:off x="1647825" y="1038968"/>
            <a:ext cx="5848350" cy="406643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372519" y="5366921"/>
            <a:ext cx="4331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福井県庁に沿って、赤い</a:t>
            </a:r>
            <a:r>
              <a:rPr lang="ja-JP" altLang="en-US" sz="1600" dirty="0"/>
              <a:t>ポリゴン</a:t>
            </a:r>
            <a:r>
              <a:rPr kumimoji="1" lang="ja-JP" altLang="en-US" sz="1600" dirty="0" smtClean="0"/>
              <a:t>が作成できた。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84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6" y="2350406"/>
            <a:ext cx="3991429" cy="319314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1562749"/>
            <a:ext cx="9144000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FFFFFF"/>
                </a:solidFill>
              </a:rPr>
              <a:t> </a:t>
            </a:r>
            <a:r>
              <a:rPr lang="en-US" altLang="ja-JP" sz="1600" dirty="0" err="1">
                <a:solidFill>
                  <a:srgbClr val="FFFFFF"/>
                </a:solidFill>
              </a:rPr>
              <a:t>viewer.camera.flyTo</a:t>
            </a:r>
            <a:r>
              <a:rPr lang="en-US" altLang="ja-JP" sz="1600" dirty="0">
                <a:solidFill>
                  <a:srgbClr val="FFFFFF"/>
                </a:solidFill>
              </a:rPr>
              <a:t>({   </a:t>
            </a:r>
          </a:p>
          <a:p>
            <a:r>
              <a:rPr lang="en-US" altLang="ja-JP" sz="1600" dirty="0">
                <a:solidFill>
                  <a:srgbClr val="FFFFFF"/>
                </a:solidFill>
              </a:rPr>
              <a:t>       destination : Cesium.Cartesian3.fromDegrees(136.194763, 36.047711, 45000.0)});</a:t>
            </a:r>
            <a:endParaRPr lang="en-US" altLang="ja-JP" sz="1600" dirty="0" smtClean="0">
              <a:solidFill>
                <a:srgbClr val="FFFFFF"/>
              </a:solidFill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61925" y="281516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の視点を変更する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489440" y="2397942"/>
            <a:ext cx="3405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↑ビューワーの視点を変更するコード</a:t>
            </a:r>
            <a:endParaRPr lang="en-US" altLang="ja-JP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（経度、緯度、視点の高さ）</a:t>
            </a:r>
            <a:endParaRPr lang="ja-JP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95108" y="5057548"/>
            <a:ext cx="3153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latin typeface="+mj-ea"/>
                <a:ea typeface="+mj-ea"/>
              </a:rPr>
              <a:t>←</a:t>
            </a:r>
            <a:r>
              <a:rPr kumimoji="1" lang="ja-JP" altLang="en-US" sz="1600" b="1" dirty="0" smtClean="0">
                <a:latin typeface="+mj-ea"/>
                <a:ea typeface="+mj-ea"/>
              </a:rPr>
              <a:t>　表示画面の視点が変更された</a:t>
            </a:r>
            <a:endParaRPr kumimoji="1" lang="ja-JP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2829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err="1" smtClean="0">
                <a:solidFill>
                  <a:srgbClr val="0070C0"/>
                </a:solidFill>
              </a:rPr>
              <a:t>GoogleEarth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kumimoji="1"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を作成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11519" y="5274739"/>
            <a:ext cx="750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 smtClean="0"/>
              <a:t>ＱＧＩＳで</a:t>
            </a:r>
            <a:r>
              <a:rPr kumimoji="1" lang="en-US" altLang="ja-JP" sz="1600" dirty="0" err="1" smtClean="0"/>
              <a:t>kml</a:t>
            </a:r>
            <a:r>
              <a:rPr lang="ja-JP" altLang="en-US" sz="1600" dirty="0" smtClean="0"/>
              <a:t>を書き出すと、</a:t>
            </a:r>
            <a:r>
              <a:rPr lang="en-US" altLang="ja-JP" sz="1600" dirty="0" smtClean="0"/>
              <a:t>&lt;description&gt;</a:t>
            </a:r>
            <a:r>
              <a:rPr lang="ja-JP" altLang="en-US" sz="1600" dirty="0" smtClean="0"/>
              <a:t>の内容が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で</a:t>
            </a:r>
            <a:r>
              <a:rPr lang="ja-JP" altLang="en-US" sz="1600" dirty="0"/>
              <a:t>表示</a:t>
            </a:r>
            <a:r>
              <a:rPr lang="ja-JP" altLang="en-US" sz="1600" dirty="0" smtClean="0"/>
              <a:t>できない。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1602" y="1168399"/>
            <a:ext cx="889239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dirty="0" smtClean="0">
                <a:latin typeface="+mj-ea"/>
                <a:ea typeface="+mj-ea"/>
              </a:rPr>
              <a:t>①　</a:t>
            </a:r>
            <a:r>
              <a:rPr lang="en-US" altLang="ja-JP" sz="1800" dirty="0" err="1">
                <a:latin typeface="+mj-ea"/>
                <a:ea typeface="+mj-ea"/>
              </a:rPr>
              <a:t>GoogleEarth</a:t>
            </a:r>
            <a:r>
              <a:rPr lang="ja-JP" altLang="en-US" sz="1800" dirty="0">
                <a:latin typeface="+mj-ea"/>
                <a:ea typeface="+mj-ea"/>
              </a:rPr>
              <a:t> </a:t>
            </a:r>
            <a:r>
              <a:rPr lang="en-US" altLang="ja-JP" sz="1800" dirty="0">
                <a:latin typeface="+mj-ea"/>
                <a:ea typeface="+mj-ea"/>
              </a:rPr>
              <a:t>pro</a:t>
            </a:r>
            <a:r>
              <a:rPr lang="ja-JP" altLang="en-US" sz="1800" dirty="0">
                <a:latin typeface="+mj-ea"/>
                <a:ea typeface="+mj-ea"/>
              </a:rPr>
              <a:t>で</a:t>
            </a:r>
            <a:r>
              <a:rPr lang="en-US" altLang="ja-JP" sz="1800" dirty="0">
                <a:latin typeface="+mj-ea"/>
                <a:ea typeface="+mj-ea"/>
              </a:rPr>
              <a:t>shape</a:t>
            </a:r>
            <a:r>
              <a:rPr lang="ja-JP" altLang="en-US" sz="1800" dirty="0">
                <a:latin typeface="+mj-ea"/>
                <a:ea typeface="+mj-ea"/>
              </a:rPr>
              <a:t>ファイルを読み込む。</a:t>
            </a:r>
            <a:endParaRPr lang="en-US" altLang="ja-JP" sz="1800" dirty="0">
              <a:latin typeface="+mj-ea"/>
              <a:ea typeface="+mj-ea"/>
            </a:endParaRPr>
          </a:p>
          <a:p>
            <a:r>
              <a:rPr lang="ja-JP" altLang="en-US" sz="1800" dirty="0" smtClean="0">
                <a:latin typeface="+mj-ea"/>
                <a:ea typeface="+mj-ea"/>
              </a:rPr>
              <a:t>ファイル</a:t>
            </a:r>
            <a:r>
              <a:rPr lang="ja-JP" altLang="en-US" sz="1800" dirty="0">
                <a:latin typeface="+mj-ea"/>
                <a:ea typeface="+mj-ea"/>
              </a:rPr>
              <a:t>＞</a:t>
            </a:r>
            <a:r>
              <a:rPr lang="ja-JP" altLang="en-US" sz="1800" dirty="0" smtClean="0">
                <a:latin typeface="+mj-ea"/>
                <a:ea typeface="+mj-ea"/>
              </a:rPr>
              <a:t>開く</a:t>
            </a:r>
            <a:r>
              <a:rPr lang="ja-JP" altLang="en-US" sz="1600" dirty="0" smtClean="0">
                <a:latin typeface="+mj-ea"/>
                <a:ea typeface="+mj-ea"/>
              </a:rPr>
              <a:t>　（想定浸水区域と一次避難所の</a:t>
            </a:r>
            <a:r>
              <a:rPr lang="en-US" altLang="ja-JP" sz="1600" dirty="0" smtClean="0">
                <a:latin typeface="+mj-ea"/>
                <a:ea typeface="+mj-ea"/>
              </a:rPr>
              <a:t>shape</a:t>
            </a:r>
            <a:r>
              <a:rPr lang="ja-JP" altLang="en-US" sz="1600" dirty="0" smtClean="0">
                <a:latin typeface="+mj-ea"/>
                <a:ea typeface="+mj-ea"/>
              </a:rPr>
              <a:t>）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②</a:t>
            </a:r>
            <a:r>
              <a:rPr lang="ja-JP" altLang="en-US" sz="1600" dirty="0">
                <a:latin typeface="+mj-ea"/>
                <a:ea typeface="+mj-ea"/>
              </a:rPr>
              <a:t>　</a:t>
            </a:r>
            <a:r>
              <a:rPr lang="ja-JP" altLang="en-US" sz="1600" dirty="0" smtClean="0">
                <a:latin typeface="+mj-ea"/>
                <a:ea typeface="+mj-ea"/>
              </a:rPr>
              <a:t>取得したアイテムにスタイルテンプレートを適用（スタイル</a:t>
            </a:r>
            <a:r>
              <a:rPr lang="ja-JP" altLang="en-US" sz="1600" dirty="0">
                <a:latin typeface="+mj-ea"/>
                <a:ea typeface="+mj-ea"/>
              </a:rPr>
              <a:t>を</a:t>
            </a:r>
            <a:r>
              <a:rPr lang="ja-JP" altLang="en-US" sz="1600" dirty="0" smtClean="0">
                <a:latin typeface="+mj-ea"/>
                <a:ea typeface="+mj-ea"/>
              </a:rPr>
              <a:t>調整）。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名前を指定する：「名前フィールド」を</a:t>
            </a:r>
            <a:r>
              <a:rPr lang="ja-JP" altLang="en-US" sz="1600" dirty="0" smtClean="0">
                <a:latin typeface="+mj-ea"/>
                <a:ea typeface="+mj-ea"/>
              </a:rPr>
              <a:t>設定する。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色</a:t>
            </a:r>
            <a:r>
              <a:rPr lang="ja-JP" altLang="en-US" sz="1600" dirty="0">
                <a:latin typeface="+mj-ea"/>
                <a:ea typeface="+mj-ea"/>
              </a:rPr>
              <a:t>を指定する：「フィールドから色を設定する」を選択</a:t>
            </a:r>
            <a:r>
              <a:rPr lang="ja-JP" altLang="en-US" sz="1600" dirty="0" smtClean="0">
                <a:latin typeface="+mj-ea"/>
                <a:ea typeface="+mj-ea"/>
              </a:rPr>
              <a:t>する。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設定ができたら</a:t>
            </a:r>
            <a:r>
              <a:rPr lang="en-US" altLang="ja-JP" sz="1600" dirty="0">
                <a:latin typeface="+mj-ea"/>
                <a:ea typeface="+mj-ea"/>
              </a:rPr>
              <a:t>OK</a:t>
            </a:r>
            <a:r>
              <a:rPr lang="ja-JP" altLang="en-US" sz="1600" dirty="0">
                <a:latin typeface="+mj-ea"/>
                <a:ea typeface="+mj-ea"/>
              </a:rPr>
              <a:t>をクリックし、テンプレートを保存する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③　</a:t>
            </a:r>
            <a:r>
              <a:rPr lang="ja-JP" altLang="en-US" sz="1600" dirty="0">
                <a:latin typeface="+mj-ea"/>
                <a:ea typeface="+mj-ea"/>
              </a:rPr>
              <a:t>レイヤの上で右クリックし、プロパティから、ポリゴンの透過度を変更する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r>
              <a:rPr lang="ja-JP" altLang="en-US" sz="1600" dirty="0">
                <a:latin typeface="+mj-ea"/>
                <a:ea typeface="+mj-ea"/>
              </a:rPr>
              <a:t>想定浸水区域のポリゴンと同じく、名前、色、アイコン、高さなどを設定する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endParaRPr lang="en-US" altLang="ja-JP" sz="1600" dirty="0">
              <a:latin typeface="+mj-ea"/>
              <a:ea typeface="+mj-ea"/>
            </a:endParaRPr>
          </a:p>
          <a:p>
            <a:r>
              <a:rPr lang="ja-JP" altLang="en-US" sz="1600" dirty="0" smtClean="0">
                <a:latin typeface="+mj-ea"/>
                <a:ea typeface="+mj-ea"/>
              </a:rPr>
              <a:t>④　</a:t>
            </a:r>
            <a:r>
              <a:rPr lang="ja-JP" altLang="en-US" sz="1600" dirty="0">
                <a:latin typeface="+mj-ea"/>
                <a:ea typeface="+mj-ea"/>
              </a:rPr>
              <a:t>レイヤの上で右クリックし、追加→フォルダを選択し、フォルダ名を入力する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lang="en-US" altLang="ja-JP" sz="1600" dirty="0" smtClean="0">
              <a:latin typeface="+mj-ea"/>
              <a:ea typeface="+mj-ea"/>
            </a:endParaRPr>
          </a:p>
          <a:p>
            <a:r>
              <a:rPr lang="ja-JP" altLang="en-US" sz="1600" dirty="0">
                <a:latin typeface="+mj-ea"/>
                <a:ea typeface="+mj-ea"/>
              </a:rPr>
              <a:t>フォルダーを移動して、フォルダの中にポリゴンとポイントのデータをまとめる</a:t>
            </a:r>
            <a:r>
              <a:rPr lang="ja-JP" altLang="en-US" sz="1600" dirty="0" smtClean="0">
                <a:latin typeface="+mj-ea"/>
                <a:ea typeface="+mj-ea"/>
              </a:rPr>
              <a:t>。</a:t>
            </a:r>
            <a:endParaRPr kumimoji="1" lang="en-US" altLang="ja-JP" sz="1600" dirty="0" smtClean="0">
              <a:latin typeface="+mj-ea"/>
              <a:ea typeface="+mj-ea"/>
            </a:endParaRPr>
          </a:p>
          <a:p>
            <a:endParaRPr kumimoji="1" lang="ja-JP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274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7282" y="12207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で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（</a:t>
            </a:r>
            <a:r>
              <a:rPr lang="en-US" altLang="ja-JP" sz="3200" b="1" dirty="0" err="1" smtClean="0">
                <a:solidFill>
                  <a:srgbClr val="0070C0"/>
                </a:solidFill>
              </a:rPr>
              <a:t>kmz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）を読み込む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27000" y="2185898"/>
            <a:ext cx="8890000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ja-JP" sz="2400" dirty="0" err="1">
                <a:solidFill>
                  <a:srgbClr val="FFFFFF"/>
                </a:solidFill>
              </a:rPr>
              <a:t>viewer.dataSources.add</a:t>
            </a:r>
            <a:r>
              <a:rPr lang="en-US" altLang="ja-JP" sz="2400" dirty="0">
                <a:solidFill>
                  <a:srgbClr val="FFFFFF"/>
                </a:solidFill>
              </a:rPr>
              <a:t>(</a:t>
            </a:r>
            <a:r>
              <a:rPr lang="en-US" altLang="ja-JP" sz="2400" dirty="0" err="1">
                <a:solidFill>
                  <a:srgbClr val="FFFFFF"/>
                </a:solidFill>
              </a:rPr>
              <a:t>Cesium.KmlDataSource.load</a:t>
            </a:r>
            <a:r>
              <a:rPr lang="en-US" altLang="ja-JP" sz="2400" dirty="0">
                <a:solidFill>
                  <a:srgbClr val="FFFFFF"/>
                </a:solidFill>
              </a:rPr>
              <a:t>("./KML/</a:t>
            </a:r>
            <a:r>
              <a:rPr lang="en-US" altLang="ja-JP" sz="2400" dirty="0" err="1">
                <a:solidFill>
                  <a:srgbClr val="FFFFFF"/>
                </a:solidFill>
              </a:rPr>
              <a:t>echizen_map.kmz</a:t>
            </a:r>
            <a:r>
              <a:rPr lang="en-US" altLang="ja-JP" sz="2400" dirty="0">
                <a:solidFill>
                  <a:srgbClr val="FFFFFF"/>
                </a:solidFill>
              </a:rPr>
              <a:t>"));</a:t>
            </a:r>
            <a:endParaRPr lang="ja-JP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22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9065" y="1204262"/>
            <a:ext cx="585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Cesium</a:t>
            </a:r>
            <a:r>
              <a:rPr lang="ja-JP" altLang="en-US" sz="2800" b="1" dirty="0"/>
              <a:t>は</a:t>
            </a:r>
            <a:r>
              <a:rPr lang="en-US" altLang="ja-JP" sz="2800" b="1" dirty="0"/>
              <a:t>Web</a:t>
            </a:r>
            <a:r>
              <a:rPr lang="ja-JP" altLang="en-US" sz="2800" b="1" dirty="0"/>
              <a:t> </a:t>
            </a:r>
            <a:r>
              <a:rPr lang="en-US" altLang="ja-JP" sz="2800" b="1" dirty="0"/>
              <a:t>GL</a:t>
            </a:r>
            <a:r>
              <a:rPr lang="ja-JP" altLang="en-US" sz="2800" b="1" dirty="0"/>
              <a:t> を</a:t>
            </a:r>
            <a:r>
              <a:rPr lang="ja-JP" altLang="en-US" sz="2800" b="1" dirty="0" smtClean="0"/>
              <a:t>用いた</a:t>
            </a:r>
            <a:r>
              <a:rPr lang="ja-JP" altLang="en-US" sz="2800" b="1" dirty="0"/>
              <a:t>ライブラリ</a:t>
            </a:r>
            <a:endParaRPr lang="en-US" altLang="ja-JP" sz="28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9065" y="2128026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2D</a:t>
            </a:r>
            <a:r>
              <a:rPr lang="ja-JP" altLang="en-US" sz="2800" b="1" dirty="0" err="1" smtClean="0"/>
              <a:t>だけで</a:t>
            </a:r>
            <a:r>
              <a:rPr lang="ja-JP" altLang="en-US" sz="2800" b="1" dirty="0" smtClean="0"/>
              <a:t>なく、</a:t>
            </a:r>
            <a:r>
              <a:rPr lang="en-US" altLang="ja-JP" sz="2800" b="1" dirty="0" smtClean="0"/>
              <a:t>3D</a:t>
            </a:r>
            <a:r>
              <a:rPr lang="ja-JP" altLang="en-US" sz="2800" b="1" dirty="0" smtClean="0"/>
              <a:t>表示ができる</a:t>
            </a:r>
            <a:endParaRPr lang="en-US" altLang="ja-JP" sz="28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9065" y="3006726"/>
            <a:ext cx="850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・球体のため、世界規模のデータの表示に適している</a:t>
            </a:r>
            <a:endParaRPr lang="en-US" altLang="ja-JP" sz="2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9065" y="3847326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・時系列データの表示も可能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108128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418" y="1390650"/>
            <a:ext cx="4207538" cy="305752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88739" y="4752975"/>
            <a:ext cx="7209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クライアント</a:t>
            </a:r>
            <a:r>
              <a:rPr lang="ja-JP" altLang="en-US" sz="1600" dirty="0"/>
              <a:t>ソフト</a:t>
            </a:r>
            <a:r>
              <a:rPr lang="ja-JP" altLang="en-US" sz="1600" dirty="0" smtClean="0"/>
              <a:t>を通してアップロードし、</a:t>
            </a:r>
            <a:r>
              <a:rPr lang="en-US" altLang="ja-JP" sz="1600" dirty="0" smtClean="0"/>
              <a:t>Web</a:t>
            </a:r>
            <a:r>
              <a:rPr lang="ja-JP" altLang="en-US" sz="1600" dirty="0" smtClean="0"/>
              <a:t>で確認すると↑のように表示される。</a:t>
            </a:r>
            <a:endParaRPr lang="en-US" altLang="ja-JP" sz="1600" dirty="0" smtClean="0"/>
          </a:p>
          <a:p>
            <a:r>
              <a:rPr kumimoji="1" lang="ja-JP" altLang="en-US" sz="1600" dirty="0"/>
              <a:t>ポイント</a:t>
            </a:r>
            <a:r>
              <a:rPr kumimoji="1" lang="ja-JP" altLang="en-US" sz="1600" dirty="0" smtClean="0"/>
              <a:t>をクリックすると、</a:t>
            </a:r>
            <a:r>
              <a:rPr kumimoji="1" lang="en-US" altLang="ja-JP" sz="1600" dirty="0" err="1" smtClean="0"/>
              <a:t>kml</a:t>
            </a:r>
            <a:r>
              <a:rPr kumimoji="1" lang="ja-JP" altLang="en-US" sz="1600" dirty="0" smtClean="0"/>
              <a:t>の</a:t>
            </a:r>
            <a:r>
              <a:rPr lang="ja-JP" altLang="en-US" sz="1600" dirty="0" smtClean="0"/>
              <a:t>属性</a:t>
            </a:r>
            <a:r>
              <a:rPr lang="ja-JP" altLang="en-US" sz="1600" dirty="0"/>
              <a:t>データ</a:t>
            </a:r>
            <a:r>
              <a:rPr kumimoji="1" lang="ja-JP" altLang="en-US" sz="1600" dirty="0" smtClean="0"/>
              <a:t>が反映されていない。</a:t>
            </a:r>
            <a:endParaRPr kumimoji="1" lang="ja-JP" alt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352550"/>
            <a:ext cx="4207538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1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dirty="0" err="1" smtClean="0">
                <a:solidFill>
                  <a:srgbClr val="0070C0"/>
                </a:solidFill>
              </a:rPr>
              <a:t>kml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を書き換える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699" y="1691170"/>
            <a:ext cx="81046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⑤　</a:t>
            </a:r>
            <a:r>
              <a:rPr kumimoji="1" lang="en-US" altLang="ja-JP" sz="1600" b="1" dirty="0" err="1" smtClean="0"/>
              <a:t>GoogleEarth</a:t>
            </a:r>
            <a:r>
              <a:rPr lang="ja-JP" altLang="en-US" sz="1600" b="1" dirty="0" smtClean="0"/>
              <a:t>か</a:t>
            </a:r>
            <a:r>
              <a:rPr lang="ja-JP" altLang="en-US" sz="1600" b="1" dirty="0"/>
              <a:t>ら</a:t>
            </a:r>
            <a:r>
              <a:rPr kumimoji="1" lang="ja-JP" altLang="en-US" sz="1600" b="1" dirty="0" smtClean="0"/>
              <a:t>ポイントレイヤの上で右クリックし、名前をつけて場所を保存から新規に</a:t>
            </a:r>
            <a:r>
              <a:rPr kumimoji="1" lang="en-US" altLang="ja-JP" sz="1600" b="1" dirty="0" err="1" smtClean="0"/>
              <a:t>kml</a:t>
            </a:r>
            <a:r>
              <a:rPr kumimoji="1" lang="ja-JP" altLang="en-US" sz="1600" b="1" dirty="0" err="1" smtClean="0"/>
              <a:t>を保</a:t>
            </a:r>
            <a:r>
              <a:rPr kumimoji="1" lang="ja-JP" altLang="en-US" sz="1600" b="1" dirty="0" smtClean="0"/>
              <a:t>存する。</a:t>
            </a:r>
            <a:endParaRPr kumimoji="1"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⑥　テキストエディタを開き、</a:t>
            </a:r>
            <a:r>
              <a:rPr lang="en-US" altLang="ja-JP" sz="1600" b="1" dirty="0" err="1" smtClean="0"/>
              <a:t>kml</a:t>
            </a:r>
            <a:r>
              <a:rPr lang="ja-JP" altLang="en-US" sz="1600" b="1" dirty="0" smtClean="0"/>
              <a:t>を書き換える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/>
              <a:t>⑦</a:t>
            </a:r>
            <a:r>
              <a:rPr kumimoji="1" lang="ja-JP" altLang="en-US" sz="1600" b="1" dirty="0" smtClean="0"/>
              <a:t>　</a:t>
            </a:r>
            <a:r>
              <a:rPr lang="en-US" altLang="ja-JP" sz="1600" b="1" dirty="0" err="1"/>
              <a:t>kml</a:t>
            </a:r>
            <a:r>
              <a:rPr lang="ja-JP" altLang="en-US" sz="1600" b="1" dirty="0"/>
              <a:t>をもう一度読み込み、表示を確認する</a:t>
            </a:r>
            <a:r>
              <a:rPr lang="ja-JP" altLang="en-US" sz="1600" b="1" dirty="0" smtClean="0"/>
              <a:t>。プロパティ</a:t>
            </a:r>
            <a:r>
              <a:rPr lang="ja-JP" altLang="en-US" sz="1600" b="1" dirty="0"/>
              <a:t>を開きその他の情報を追加する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⑧　バルーン</a:t>
            </a:r>
            <a:r>
              <a:rPr lang="ja-JP" altLang="en-US" sz="1600" b="1" dirty="0"/>
              <a:t>の設定</a:t>
            </a:r>
            <a:r>
              <a:rPr lang="en-US" altLang="ja-JP" sz="1600" b="1" dirty="0"/>
              <a:t>:</a:t>
            </a:r>
            <a:r>
              <a:rPr lang="ja-JP" altLang="en-US" sz="1600" b="1" dirty="0"/>
              <a:t>リンクを追加をクリックし</a:t>
            </a:r>
            <a:r>
              <a:rPr lang="en-US" altLang="ja-JP" sz="1600" b="1" dirty="0"/>
              <a:t>URL</a:t>
            </a:r>
            <a:r>
              <a:rPr lang="ja-JP" altLang="en-US" sz="1600" b="1" dirty="0"/>
              <a:t>を追加する（越前市の</a:t>
            </a:r>
            <a:r>
              <a:rPr lang="ja-JP" altLang="en-US" sz="1600" b="1" dirty="0" smtClean="0"/>
              <a:t>防災課）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アイコンの設定：ラベルの縮尺を</a:t>
            </a:r>
            <a:r>
              <a:rPr lang="en-US" altLang="ja-JP" sz="1600" b="1" dirty="0" smtClean="0"/>
              <a:t>0.0</a:t>
            </a:r>
            <a:r>
              <a:rPr lang="ja-JP" altLang="en-US" sz="1600" b="1" dirty="0" smtClean="0"/>
              <a:t>にする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/>
              <a:t>⑨　凡例画像を作成し、</a:t>
            </a:r>
            <a:r>
              <a:rPr lang="en-US" altLang="ja-JP" sz="1600" b="1" dirty="0"/>
              <a:t>GitHub</a:t>
            </a:r>
            <a:r>
              <a:rPr lang="ja-JP" altLang="en-US" sz="1600" b="1" dirty="0"/>
              <a:t>にアップロードし、</a:t>
            </a:r>
            <a:r>
              <a:rPr lang="en-US" altLang="ja-JP" sz="1600" b="1" dirty="0" err="1"/>
              <a:t>GoogleEarth</a:t>
            </a:r>
            <a:r>
              <a:rPr lang="ja-JP" altLang="en-US" sz="1600" b="1" dirty="0"/>
              <a:t>でレイヤのプロパティから、画像を追加する。  </a:t>
            </a:r>
            <a:r>
              <a:rPr lang="ja-JP" altLang="en-US" sz="1600" b="1" dirty="0" smtClean="0"/>
              <a:t>アップロード</a:t>
            </a:r>
            <a:r>
              <a:rPr lang="ja-JP" altLang="en-US" sz="1600" b="1" dirty="0"/>
              <a:t>した</a:t>
            </a:r>
            <a:r>
              <a:rPr lang="en-US" altLang="ja-JP" sz="1600" b="1" dirty="0"/>
              <a:t>URL</a:t>
            </a:r>
            <a:r>
              <a:rPr lang="ja-JP" altLang="en-US" sz="1600" b="1" dirty="0"/>
              <a:t>を指定すると、</a:t>
            </a:r>
            <a:r>
              <a:rPr lang="en-US" altLang="ja-JP" sz="1600" b="1" dirty="0"/>
              <a:t>cesium</a:t>
            </a:r>
            <a:r>
              <a:rPr lang="ja-JP" altLang="en-US" sz="1600" b="1" dirty="0"/>
              <a:t>で画像を表示できる</a:t>
            </a:r>
          </a:p>
          <a:p>
            <a:endParaRPr lang="ja-JP" altLang="en-US" sz="1600" b="1" dirty="0"/>
          </a:p>
          <a:p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1017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" y="1238918"/>
            <a:ext cx="4210944" cy="32371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57" y="1238918"/>
            <a:ext cx="4210945" cy="323716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</a:t>
            </a:r>
            <a:r>
              <a:rPr kumimoji="1" lang="en-US" altLang="ja-JP" sz="1600" b="1" dirty="0" err="1" smtClean="0"/>
              <a:t>BalloonStyle</a:t>
            </a:r>
            <a:r>
              <a:rPr kumimoji="1" lang="en-US" altLang="ja-JP" sz="1600" b="1" dirty="0" smtClean="0"/>
              <a:t>&gt;</a:t>
            </a:r>
            <a:r>
              <a:rPr lang="en-US" altLang="ja-JP" sz="1600" b="1" dirty="0" smtClean="0"/>
              <a:t>&lt;/</a:t>
            </a:r>
            <a:r>
              <a:rPr lang="en-US" altLang="ja-JP" sz="1600" b="1" dirty="0" err="1" smtClean="0"/>
              <a:t>BalloonStyle</a:t>
            </a:r>
            <a:r>
              <a:rPr lang="en-US" altLang="ja-JP" sz="1600" b="1" dirty="0" smtClean="0"/>
              <a:t>&gt;</a:t>
            </a:r>
            <a:r>
              <a:rPr lang="ja-JP" altLang="en-US" sz="1600" b="1" dirty="0" err="1" smtClean="0"/>
              <a:t>を削</a:t>
            </a:r>
            <a:r>
              <a:rPr lang="ja-JP" altLang="en-US" sz="1600" b="1" dirty="0" smtClean="0"/>
              <a:t>除する（</a:t>
            </a:r>
            <a:r>
              <a:rPr lang="en-US" altLang="ja-JP" sz="1600" b="1" dirty="0" smtClean="0"/>
              <a:t>2</a:t>
            </a:r>
            <a:r>
              <a:rPr lang="ja-JP" altLang="en-US" sz="1600" b="1" dirty="0" smtClean="0"/>
              <a:t>箇所）。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171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663045"/>
            <a:ext cx="5936343" cy="45635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00" y="2228850"/>
            <a:ext cx="2806700" cy="1257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11212" y="5357396"/>
            <a:ext cx="7531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&lt;description&gt;</a:t>
            </a:r>
            <a:r>
              <a:rPr lang="en-US" altLang="ja-JP" sz="1600" b="1" dirty="0" smtClean="0"/>
              <a:t>&lt;/description&gt;</a:t>
            </a:r>
            <a:r>
              <a:rPr lang="ja-JP" altLang="en-US" sz="1600" b="1" dirty="0" smtClean="0"/>
              <a:t>を右のように書き換える。</a:t>
            </a:r>
            <a:endParaRPr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6248400" y="2228850"/>
            <a:ext cx="2806700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7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71" y="410368"/>
            <a:ext cx="6154058" cy="492324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320422" y="5376446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Cesium</a:t>
            </a:r>
            <a:r>
              <a:rPr kumimoji="1" lang="ja-JP" altLang="en-US" sz="1600" b="1" dirty="0" smtClean="0"/>
              <a:t>で表示すると、ポイントの情報が表示できる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7716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6031563" y="2858418"/>
            <a:ext cx="1575737" cy="157373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02281" y="3050933"/>
            <a:ext cx="1135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全災害時</a:t>
            </a:r>
            <a:endParaRPr kumimoji="1" lang="ja-JP" altLang="en-US" sz="1000" dirty="0"/>
          </a:p>
        </p:txBody>
      </p:sp>
      <p:sp>
        <p:nvSpPr>
          <p:cNvPr id="6" name="円/楕円 5"/>
          <p:cNvSpPr/>
          <p:nvPr/>
        </p:nvSpPr>
        <p:spPr>
          <a:xfrm>
            <a:off x="6122036" y="3101015"/>
            <a:ext cx="127827" cy="1266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84049" y="3272102"/>
            <a:ext cx="1327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風水害時</a:t>
            </a:r>
            <a:endParaRPr kumimoji="1" lang="ja-JP" altLang="en-US" sz="1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86699" y="3425454"/>
            <a:ext cx="1417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全災害時</a:t>
            </a:r>
            <a:endParaRPr lang="en-US" altLang="zh-TW" sz="10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84127" y="3764903"/>
            <a:ext cx="139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風水害</a:t>
            </a:r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時</a:t>
            </a:r>
            <a:endParaRPr lang="en-US" altLang="zh-TW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zh-TW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（土砂災害危険区域内）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02281" y="4082472"/>
            <a:ext cx="1313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不明</a:t>
            </a:r>
            <a:endParaRPr kumimoji="1" lang="ja-JP" altLang="en-US" sz="1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6122036" y="3328389"/>
            <a:ext cx="127827" cy="12300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2" name="円/楕円 11"/>
          <p:cNvSpPr/>
          <p:nvPr/>
        </p:nvSpPr>
        <p:spPr>
          <a:xfrm>
            <a:off x="6122036" y="3537271"/>
            <a:ext cx="131627" cy="1247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3" name="円/楕円 12"/>
          <p:cNvSpPr/>
          <p:nvPr/>
        </p:nvSpPr>
        <p:spPr>
          <a:xfrm>
            <a:off x="6118236" y="3843648"/>
            <a:ext cx="131627" cy="1247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4" name="円/楕円 13"/>
          <p:cNvSpPr/>
          <p:nvPr/>
        </p:nvSpPr>
        <p:spPr>
          <a:xfrm>
            <a:off x="6122428" y="4132429"/>
            <a:ext cx="131627" cy="1247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35927" y="2857117"/>
            <a:ext cx="15681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</a:rPr>
              <a:t>避難所種類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66238" y="4262393"/>
            <a:ext cx="1442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5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越前市 一次避難所オープンデータより作成</a:t>
            </a:r>
            <a:endParaRPr kumimoji="1" lang="ja-JP" altLang="en-US" sz="5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66090"/>
            <a:ext cx="6153150" cy="492252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111230" y="5345518"/>
            <a:ext cx="4921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ポイントをクリックすると凡例も表示できるようになった。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921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87" y="371476"/>
            <a:ext cx="5998426" cy="461129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217043" y="5186141"/>
            <a:ext cx="6709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3"/>
              </a:rPr>
              <a:t>http://cesiumjs.</a:t>
            </a:r>
            <a:r>
              <a:rPr lang="ja-JP" altLang="en-US" sz="1600" b="1" dirty="0" smtClean="0">
                <a:hlinkClick r:id="rId3"/>
              </a:rPr>
              <a:t>org</a:t>
            </a:r>
            <a:r>
              <a:rPr lang="ja-JP" altLang="en-US" sz="1600" b="1" dirty="0"/>
              <a:t>　</a:t>
            </a:r>
            <a:r>
              <a:rPr lang="ja-JP" altLang="en-US" sz="1600" b="1" dirty="0" smtClean="0"/>
              <a:t>をブラウザで開き、</a:t>
            </a:r>
            <a:r>
              <a:rPr lang="en-US" altLang="ja-JP" sz="1600" b="1" dirty="0" smtClean="0"/>
              <a:t>Cesium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ホームページを表示する。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8666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の動作を確認する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792121" y="5130225"/>
            <a:ext cx="7559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http://cesiumjs.org/Cesium/Apps/Sandcastle/index.html?src=Hello%20World.html&amp;label=All </a:t>
            </a:r>
            <a:r>
              <a:rPr lang="ja-JP" altLang="en-US" sz="1600" b="1" dirty="0" smtClean="0"/>
              <a:t>　を開き、地図の動作を確認する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719375"/>
            <a:ext cx="5562600" cy="42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1282700"/>
            <a:ext cx="4044497" cy="29554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3586" y="635000"/>
            <a:ext cx="3154589" cy="22990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3586" y="3276600"/>
            <a:ext cx="3154589" cy="229994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146549" y="1273810"/>
            <a:ext cx="158751" cy="145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990975" y="1758754"/>
            <a:ext cx="1428750" cy="54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3990975" y="2606713"/>
            <a:ext cx="1362075" cy="12715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131193" y="4748768"/>
            <a:ext cx="4790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デフォルトでも、複数</a:t>
            </a:r>
            <a:r>
              <a:rPr lang="en-US" altLang="ja-JP" sz="1600" b="1" dirty="0" err="1" smtClean="0"/>
              <a:t>BaseMap</a:t>
            </a:r>
            <a:r>
              <a:rPr lang="ja-JP" altLang="en-US" sz="1600" b="1" dirty="0" smtClean="0"/>
              <a:t>を選択することができる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9854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997" y="1739899"/>
            <a:ext cx="3889828" cy="28331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2072" y="355599"/>
            <a:ext cx="3296103" cy="24389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2072" y="3073400"/>
            <a:ext cx="3296103" cy="242098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936999" y="1729568"/>
            <a:ext cx="158751" cy="10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095750" y="1450840"/>
            <a:ext cx="1076325" cy="461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4104822" y="2069175"/>
            <a:ext cx="857250" cy="1331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51947" y="4820867"/>
            <a:ext cx="4810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球体、平面、角度つき平面の３つで地球を表現できる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4006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943927"/>
            <a:ext cx="4978402" cy="3827146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Cesium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のダウンロード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520948" y="2457277"/>
            <a:ext cx="1974852" cy="304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82434" y="5282168"/>
            <a:ext cx="530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/>
              <a:t>Cesium</a:t>
            </a:r>
            <a:r>
              <a:rPr lang="ja-JP" altLang="en-US" sz="1600" b="1" dirty="0" smtClean="0"/>
              <a:t>のホームページからダウンロードすることができる。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5855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614589" y="5044047"/>
            <a:ext cx="7477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以下では、</a:t>
            </a:r>
            <a:r>
              <a:rPr lang="en-US" altLang="ja-JP" sz="1600" b="1" dirty="0"/>
              <a:t>GitHub</a:t>
            </a:r>
            <a:r>
              <a:rPr lang="ja-JP" altLang="en-US" sz="1600" b="1" dirty="0"/>
              <a:t>でリポジトリを作成して、ローカルから</a:t>
            </a:r>
            <a:r>
              <a:rPr lang="en-US" altLang="ja-JP" sz="1600" b="1" dirty="0"/>
              <a:t>Push</a:t>
            </a:r>
            <a:r>
              <a:rPr lang="ja-JP" altLang="en-US" sz="1600" b="1" dirty="0"/>
              <a:t>して、ダウンロードした</a:t>
            </a:r>
            <a:r>
              <a:rPr lang="en-US" altLang="ja-JP" sz="1600" b="1" dirty="0"/>
              <a:t>Cesium</a:t>
            </a:r>
            <a:r>
              <a:rPr lang="ja-JP" altLang="en-US" sz="1600" b="1" dirty="0"/>
              <a:t>を</a:t>
            </a:r>
            <a:r>
              <a:rPr lang="en-US" altLang="ja-JP" sz="1600" b="1" dirty="0"/>
              <a:t>web</a:t>
            </a:r>
            <a:r>
              <a:rPr lang="ja-JP" altLang="en-US" sz="1600" b="1" dirty="0"/>
              <a:t>表示する手法について解説している。</a:t>
            </a:r>
            <a:endParaRPr lang="en-US" altLang="ja-JP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912" y="400050"/>
            <a:ext cx="75881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0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381125" y="5130225"/>
            <a:ext cx="6738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sz="1600" dirty="0"/>
              <a:t>http://</a:t>
            </a:r>
            <a:r>
              <a:rPr lang="ja-JP" altLang="en-GB" sz="1600" dirty="0"/>
              <a:t>（</a:t>
            </a:r>
            <a:r>
              <a:rPr lang="ja-JP" altLang="en-US" sz="1600" dirty="0"/>
              <a:t>ユーザー名）</a:t>
            </a:r>
            <a:r>
              <a:rPr lang="en-US" altLang="ja-JP" sz="1600" dirty="0"/>
              <a:t>.</a:t>
            </a:r>
            <a:r>
              <a:rPr lang="en-GB" altLang="ja-JP" sz="1600" dirty="0" smtClean="0"/>
              <a:t>github.io/</a:t>
            </a:r>
            <a:r>
              <a:rPr lang="en-GB" altLang="ja-JP" sz="1600" dirty="0" err="1" smtClean="0"/>
              <a:t>gis-oer_cesium</a:t>
            </a:r>
            <a:r>
              <a:rPr lang="en-GB" altLang="ja-JP" sz="1600" dirty="0" smtClean="0"/>
              <a:t>/Apps/HelloWorld.html</a:t>
            </a:r>
          </a:p>
          <a:p>
            <a:r>
              <a:rPr lang="ja-JP" altLang="en-US" sz="1600" dirty="0" smtClean="0"/>
              <a:t>↑を開き、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の起動を確認する。　</a:t>
            </a:r>
            <a:r>
              <a:rPr lang="en-US" altLang="ja-JP" sz="1600" dirty="0" smtClean="0"/>
              <a:t>※</a:t>
            </a:r>
            <a:r>
              <a:rPr lang="ja-JP" altLang="en-US" sz="1600" dirty="0" smtClean="0"/>
              <a:t>ローカルで</a:t>
            </a:r>
            <a:r>
              <a:rPr lang="en-US" altLang="ja-JP" sz="1600" dirty="0" smtClean="0"/>
              <a:t>cesium</a:t>
            </a:r>
            <a:r>
              <a:rPr lang="ja-JP" altLang="en-US" sz="1600" dirty="0" smtClean="0"/>
              <a:t>は起動しない</a:t>
            </a:r>
            <a:endParaRPr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/>
          <a:stretch/>
        </p:blipFill>
        <p:spPr>
          <a:xfrm>
            <a:off x="1524000" y="671513"/>
            <a:ext cx="6096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0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3270</TotalTime>
  <Words>562</Words>
  <Application>Microsoft Office PowerPoint</Application>
  <PresentationFormat>画面に合わせる (16:10)</PresentationFormat>
  <Paragraphs>135</Paragraphs>
  <Slides>25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Cesiumとは</vt:lpstr>
      <vt:lpstr>PowerPoint プレゼンテーション</vt:lpstr>
      <vt:lpstr>Cesiumの動作を確認する</vt:lpstr>
      <vt:lpstr>PowerPoint プレゼンテーション</vt:lpstr>
      <vt:lpstr>PowerPoint プレゼンテーション</vt:lpstr>
      <vt:lpstr>Cesiumのダウンロード</vt:lpstr>
      <vt:lpstr>PowerPoint プレゼンテーション</vt:lpstr>
      <vt:lpstr>PowerPoint プレゼンテーション</vt:lpstr>
      <vt:lpstr>Cesiumにレイヤを追加する</vt:lpstr>
      <vt:lpstr>Cesiumにポイントを追加する</vt:lpstr>
      <vt:lpstr>PowerPoint プレゼンテーション</vt:lpstr>
      <vt:lpstr>Cesiumにラインを追加する</vt:lpstr>
      <vt:lpstr>PowerPoint プレゼンテーション</vt:lpstr>
      <vt:lpstr>Cesiumにポリゴンを追加する</vt:lpstr>
      <vt:lpstr>PowerPoint プレゼンテーション</vt:lpstr>
      <vt:lpstr>Cesiumの視点を変更する</vt:lpstr>
      <vt:lpstr>GoogleEarthでkmlを作成</vt:lpstr>
      <vt:lpstr>Cesiumでkml（kmz）を読み込む</vt:lpstr>
      <vt:lpstr>PowerPoint プレゼンテーション</vt:lpstr>
      <vt:lpstr>kmlを書き換える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187</cp:revision>
  <dcterms:created xsi:type="dcterms:W3CDTF">2015-06-26T03:04:37Z</dcterms:created>
  <dcterms:modified xsi:type="dcterms:W3CDTF">2017-09-12T05:57:27Z</dcterms:modified>
</cp:coreProperties>
</file>